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 Thin"/>
      <p:regular r:id="rId27"/>
      <p:bold r:id="rId28"/>
      <p:italic r:id="rId29"/>
      <p:boldItalic r:id="rId30"/>
    </p:embeddedFont>
    <p:embeddedFont>
      <p:font typeface="Caveat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regular.fntdata"/><Relationship Id="rId30" Type="http://schemas.openxmlformats.org/officeDocument/2006/relationships/font" Target="fonts/RobotoThin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Caveat-bold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RobotoMedium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edium-italic.fntdata"/><Relationship Id="rId16" Type="http://schemas.openxmlformats.org/officeDocument/2006/relationships/slide" Target="slides/slide11.xml"/><Relationship Id="rId38" Type="http://schemas.openxmlformats.org/officeDocument/2006/relationships/font" Target="fonts/Roboto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e8b6cf5dd_0_3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e8b6cf5dd_0_3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Zen of Python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e8b6cf5dd_0_4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e8b6cf5dd_0_4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Large set of libraries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e8b6cf5dd_0_4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0e8b6cf5dd_0_4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 → Parsing → AST → Compilation → Bytecode → PVM → Binary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Compile Python Files - python3 -m py_compile &lt;text_2_ascii.py&gt;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view bytecode - python3 </a:t>
            </a:r>
            <a:r>
              <a:rPr lang="en"/>
              <a:t>“python3 -m dis &lt;text_2_ascii.py&gt;”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e8b6cf5dd_0_4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e8b6cf5dd_0_4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NEWLINE token is used for determining line continuation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script in terms of executable environment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e8b6cf5dd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e8b6cf5dd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 that scripting </a:t>
            </a:r>
            <a:r>
              <a:rPr lang="en"/>
              <a:t>languages</a:t>
            </a:r>
            <a:r>
              <a:rPr lang="en"/>
              <a:t> can be categorised in many different ways with some degree of overlaps. This categorizations is based on web development. Other categorization include: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Glue languages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Job control languages and shells: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controlling the behavior of system programs </a:t>
            </a: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</a:rPr>
              <a:t>eg. Bash and Batch Scripts</a:t>
            </a:r>
            <a:endParaRPr b="1"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GUI scripting</a:t>
            </a:r>
            <a:endParaRPr b="1"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Application-specific languages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Extension/embeddable languages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3.jp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11004" l="0" r="0" t="11004"/>
          <a:stretch/>
        </p:blipFill>
        <p:spPr>
          <a:xfrm>
            <a:off x="5181200" y="1645500"/>
            <a:ext cx="3471224" cy="197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729600" y="1169863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Scripting Languages</a:t>
            </a:r>
            <a:endParaRPr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29600" y="2863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 331 Project - </a:t>
            </a:r>
            <a:r>
              <a:rPr b="1" lang="en"/>
              <a:t>Group 3</a:t>
            </a:r>
            <a:r>
              <a:rPr lang="en"/>
              <a:t> </a:t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75" y="3756450"/>
            <a:ext cx="923075" cy="9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0426" y="3968800"/>
            <a:ext cx="1112000" cy="11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8180" y="2217465"/>
            <a:ext cx="923075" cy="92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9350" y="2863746"/>
            <a:ext cx="659226" cy="65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2281" y="3934813"/>
            <a:ext cx="872150" cy="8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98025" y="483175"/>
            <a:ext cx="1050025" cy="10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54072" y="483175"/>
            <a:ext cx="1050024" cy="8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Language</a:t>
            </a:r>
            <a:endParaRPr/>
          </a:p>
        </p:txBody>
      </p:sp>
      <p:sp>
        <p:nvSpPr>
          <p:cNvPr id="248" name="Google Shape;248;p26"/>
          <p:cNvSpPr txBox="1"/>
          <p:nvPr>
            <p:ph idx="2" type="body"/>
          </p:nvPr>
        </p:nvSpPr>
        <p:spPr>
          <a:xfrm>
            <a:off x="4633175" y="362025"/>
            <a:ext cx="43512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Python is a general purpose high level language first released in 1991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Designed by Guido Van Rossum and maintained by the Python Software Foundation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Design Philosophy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Code readability (achieved by the extensive use of indentation)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Simplicity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Expressiveness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Active Error Handling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No Ambiguity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Python</a:t>
            </a:r>
            <a:endParaRPr/>
          </a:p>
        </p:txBody>
      </p:sp>
      <p:sp>
        <p:nvSpPr>
          <p:cNvPr id="254" name="Google Shape;254;p27"/>
          <p:cNvSpPr txBox="1"/>
          <p:nvPr>
            <p:ph idx="2" type="body"/>
          </p:nvPr>
        </p:nvSpPr>
        <p:spPr>
          <a:xfrm>
            <a:off x="4572000" y="228300"/>
            <a:ext cx="4721100" cy="48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 sz="1800">
                <a:solidFill>
                  <a:schemeClr val="dk1"/>
                </a:solidFill>
              </a:rPr>
              <a:t>Expressive</a:t>
            </a:r>
            <a:endParaRPr b="1" sz="18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In few lines of code </a:t>
            </a:r>
            <a:r>
              <a:rPr b="1" lang="en">
                <a:solidFill>
                  <a:schemeClr val="dk1"/>
                </a:solidFill>
              </a:rPr>
              <a:t>python</a:t>
            </a:r>
            <a:r>
              <a:rPr b="1" lang="en">
                <a:solidFill>
                  <a:schemeClr val="dk1"/>
                </a:solidFill>
              </a:rPr>
              <a:t> can get more things done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 sz="1800">
                <a:solidFill>
                  <a:schemeClr val="dk1"/>
                </a:solidFill>
              </a:rPr>
              <a:t>English Like Syntax</a:t>
            </a:r>
            <a:endParaRPr b="1" sz="18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i="1" lang="en">
                <a:solidFill>
                  <a:schemeClr val="dk1"/>
                </a:solidFill>
              </a:rPr>
              <a:t>If age is None: print(“Age is required”)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 sz="1800">
                <a:solidFill>
                  <a:schemeClr val="dk1"/>
                </a:solidFill>
              </a:rPr>
              <a:t>Procedural and Object Oriented</a:t>
            </a:r>
            <a:endParaRPr b="1" sz="18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Design can be focused around objects and/or functions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 sz="1800">
                <a:solidFill>
                  <a:schemeClr val="dk1"/>
                </a:solidFill>
              </a:rPr>
              <a:t>Built-in advance operations and functions</a:t>
            </a:r>
            <a:endParaRPr b="1" sz="18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Generators and Decorators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Containers Comprehension (List and Dictionary)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Automatic memory management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Context Management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 sz="1800">
                <a:solidFill>
                  <a:schemeClr val="dk1"/>
                </a:solidFill>
              </a:rPr>
              <a:t>Extensible</a:t>
            </a:r>
            <a:endParaRPr b="1" sz="18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Interoperation with C and C++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b="1" lang="en" sz="1800">
                <a:solidFill>
                  <a:schemeClr val="dk1"/>
                </a:solidFill>
              </a:rPr>
              <a:t>Different Interpreter Flavours</a:t>
            </a:r>
            <a:endParaRPr b="1" sz="18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Cython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Jython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Pypy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Ironpy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◆"/>
            </a:pPr>
            <a:r>
              <a:rPr b="1" lang="en">
                <a:solidFill>
                  <a:schemeClr val="dk1"/>
                </a:solidFill>
              </a:rPr>
              <a:t>Rubypy etc.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759275"/>
            <a:ext cx="8941076" cy="26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/>
          <p:nvPr/>
        </p:nvSpPr>
        <p:spPr>
          <a:xfrm>
            <a:off x="0" y="4700325"/>
            <a:ext cx="9144000" cy="443100"/>
          </a:xfrm>
          <a:prstGeom prst="rect">
            <a:avLst/>
          </a:prstGeom>
          <a:solidFill>
            <a:srgbClr val="249C9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</a:rPr>
              <a:t>Image Source: https://www.devopsschool.com/blog/python-virtual-machine/</a:t>
            </a:r>
            <a:endParaRPr i="1" sz="1300">
              <a:solidFill>
                <a:schemeClr val="lt1"/>
              </a:solidFill>
            </a:endParaRPr>
          </a:p>
        </p:txBody>
      </p:sp>
      <p:sp>
        <p:nvSpPr>
          <p:cNvPr id="261" name="Google Shape;261;p28"/>
          <p:cNvSpPr txBox="1"/>
          <p:nvPr>
            <p:ph type="title"/>
          </p:nvPr>
        </p:nvSpPr>
        <p:spPr>
          <a:xfrm>
            <a:off x="729450" y="12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Python codes are executed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729450" y="480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Lexical and Syntax Analysis</a:t>
            </a:r>
            <a:endParaRPr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500725" y="1316875"/>
            <a:ext cx="4548600" cy="3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B786E"/>
                </a:solidFill>
              </a:rPr>
              <a:t>Lexical analysis involves breaking down source code into tokens which are sent as input to the parser</a:t>
            </a:r>
            <a:endParaRPr b="1" sz="1400">
              <a:solidFill>
                <a:srgbClr val="1B786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1B786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B786E"/>
                </a:solidFill>
              </a:rPr>
              <a:t>Categories of tokens recognized by a python lexical analyzer program includes: </a:t>
            </a:r>
            <a:endParaRPr b="1" sz="1400">
              <a:solidFill>
                <a:srgbClr val="1B786E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400"/>
              <a:buChar char="●"/>
            </a:pPr>
            <a:r>
              <a:rPr b="1" lang="en" sz="1400">
                <a:solidFill>
                  <a:srgbClr val="1B786E"/>
                </a:solidFill>
              </a:rPr>
              <a:t>KEYWORD e.g. def, if, elif, with</a:t>
            </a:r>
            <a:endParaRPr b="1" sz="1400">
              <a:solidFill>
                <a:srgbClr val="1B786E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400"/>
              <a:buChar char="●"/>
            </a:pPr>
            <a:r>
              <a:rPr b="1" lang="en" sz="1400">
                <a:solidFill>
                  <a:srgbClr val="1B786E"/>
                </a:solidFill>
              </a:rPr>
              <a:t>IDENTIFIER e.g. print, int, str</a:t>
            </a:r>
            <a:endParaRPr b="1" sz="1400">
              <a:solidFill>
                <a:srgbClr val="1B786E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400"/>
              <a:buChar char="●"/>
            </a:pPr>
            <a:r>
              <a:rPr b="1" lang="en" sz="1400">
                <a:solidFill>
                  <a:srgbClr val="1B786E"/>
                </a:solidFill>
              </a:rPr>
              <a:t>OPERATOR e.g. +, &gt;&gt;</a:t>
            </a:r>
            <a:endParaRPr b="1" sz="1400">
              <a:solidFill>
                <a:srgbClr val="1B786E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400"/>
              <a:buChar char="●"/>
            </a:pPr>
            <a:r>
              <a:rPr b="1" lang="en" sz="1400">
                <a:solidFill>
                  <a:srgbClr val="1B786E"/>
                </a:solidFill>
              </a:rPr>
              <a:t>STRING/BYTE LITERAL e.g. “Hello”</a:t>
            </a:r>
            <a:endParaRPr b="1" sz="1400">
              <a:solidFill>
                <a:srgbClr val="1B786E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400"/>
              <a:buChar char="●"/>
            </a:pPr>
            <a:r>
              <a:rPr b="1" lang="en" sz="1400">
                <a:solidFill>
                  <a:srgbClr val="1B786E"/>
                </a:solidFill>
              </a:rPr>
              <a:t>NUMERIC LITERAL e.g. 331, 25</a:t>
            </a:r>
            <a:endParaRPr b="1" sz="1400">
              <a:solidFill>
                <a:srgbClr val="1B786E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400"/>
              <a:buChar char="●"/>
            </a:pPr>
            <a:r>
              <a:rPr b="1" lang="en" sz="1400">
                <a:solidFill>
                  <a:srgbClr val="1B786E"/>
                </a:solidFill>
              </a:rPr>
              <a:t>INDENT (which represents indentation)</a:t>
            </a:r>
            <a:endParaRPr b="1" sz="1400">
              <a:solidFill>
                <a:srgbClr val="1B786E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400"/>
              <a:buChar char="●"/>
            </a:pPr>
            <a:r>
              <a:rPr b="1" lang="en" sz="1400">
                <a:solidFill>
                  <a:srgbClr val="1B786E"/>
                </a:solidFill>
              </a:rPr>
              <a:t>DEDENT (dedentation)</a:t>
            </a:r>
            <a:endParaRPr b="1" sz="1400">
              <a:solidFill>
                <a:srgbClr val="1B786E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400"/>
              <a:buChar char="●"/>
            </a:pPr>
            <a:r>
              <a:rPr b="1" lang="en" sz="1400">
                <a:solidFill>
                  <a:srgbClr val="1B786E"/>
                </a:solidFill>
              </a:rPr>
              <a:t>DELIMITER (also called punctuator or separator)</a:t>
            </a:r>
            <a:endParaRPr b="1" sz="1400">
              <a:solidFill>
                <a:srgbClr val="1B786E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400"/>
              <a:buChar char="●"/>
            </a:pPr>
            <a:r>
              <a:rPr b="1" lang="en" sz="1400">
                <a:solidFill>
                  <a:srgbClr val="1B786E"/>
                </a:solidFill>
              </a:rPr>
              <a:t>NEWLINE (Logical Newline)</a:t>
            </a:r>
            <a:endParaRPr b="1" sz="1400">
              <a:solidFill>
                <a:srgbClr val="1B78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4944575" y="2412475"/>
            <a:ext cx="3905400" cy="2501400"/>
          </a:xfrm>
          <a:prstGeom prst="ellipse">
            <a:avLst/>
          </a:prstGeom>
          <a:solidFill>
            <a:srgbClr val="085631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Parser applies the defined grammar rules on the tokens to determine syntax correction and produce an AST (Abstract Syntax Tree).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9" name="Google Shape;269;p29"/>
          <p:cNvGrpSpPr/>
          <p:nvPr/>
        </p:nvGrpSpPr>
        <p:grpSpPr>
          <a:xfrm>
            <a:off x="7687766" y="1787146"/>
            <a:ext cx="1264762" cy="1264762"/>
            <a:chOff x="3490737" y="1374053"/>
            <a:chExt cx="1423800" cy="1423800"/>
          </a:xfrm>
        </p:grpSpPr>
        <p:sp>
          <p:nvSpPr>
            <p:cNvPr id="270" name="Google Shape;270;p2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0B714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SYNTAX ANALYSIS</a:t>
              </a:r>
              <a:endParaRPr b="1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/>
              <a:t>Pros and Cons of Scripting Languages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/>
              <a:t>Application of Scripting Languages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 of Scripting Languages</a:t>
            </a:r>
            <a:endParaRPr sz="3000"/>
          </a:p>
        </p:txBody>
      </p:sp>
      <p:grpSp>
        <p:nvGrpSpPr>
          <p:cNvPr id="282" name="Google Shape;282;p31"/>
          <p:cNvGrpSpPr/>
          <p:nvPr/>
        </p:nvGrpSpPr>
        <p:grpSpPr>
          <a:xfrm>
            <a:off x="5297989" y="1948034"/>
            <a:ext cx="2685892" cy="2685892"/>
            <a:chOff x="2902488" y="902232"/>
            <a:chExt cx="3339000" cy="3339000"/>
          </a:xfrm>
        </p:grpSpPr>
        <p:sp>
          <p:nvSpPr>
            <p:cNvPr id="283" name="Google Shape;283;p31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31"/>
          <p:cNvGrpSpPr/>
          <p:nvPr/>
        </p:nvGrpSpPr>
        <p:grpSpPr>
          <a:xfrm>
            <a:off x="6098923" y="2797033"/>
            <a:ext cx="1084274" cy="1140385"/>
            <a:chOff x="3664038" y="1663782"/>
            <a:chExt cx="1815900" cy="1815900"/>
          </a:xfrm>
        </p:grpSpPr>
        <p:sp>
          <p:nvSpPr>
            <p:cNvPr id="286" name="Google Shape;286;p31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8" name="Google Shape;288;p31"/>
          <p:cNvGrpSpPr/>
          <p:nvPr/>
        </p:nvGrpSpPr>
        <p:grpSpPr>
          <a:xfrm>
            <a:off x="5035251" y="1909256"/>
            <a:ext cx="1243637" cy="1243637"/>
            <a:chOff x="2859873" y="853971"/>
            <a:chExt cx="1068600" cy="1068600"/>
          </a:xfrm>
        </p:grpSpPr>
        <p:sp>
          <p:nvSpPr>
            <p:cNvPr id="289" name="Google Shape;289;p3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2928292" y="952758"/>
              <a:ext cx="9315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Slower Execution Speed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1" name="Google Shape;291;p31"/>
          <p:cNvGrpSpPr/>
          <p:nvPr/>
        </p:nvGrpSpPr>
        <p:grpSpPr>
          <a:xfrm>
            <a:off x="7005587" y="3671692"/>
            <a:ext cx="1243637" cy="1243637"/>
            <a:chOff x="5214448" y="3234278"/>
            <a:chExt cx="1068600" cy="1068600"/>
          </a:xfrm>
        </p:grpSpPr>
        <p:sp>
          <p:nvSpPr>
            <p:cNvPr id="292" name="Google Shape;292;p3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 txBox="1"/>
            <p:nvPr/>
          </p:nvSpPr>
          <p:spPr>
            <a:xfrm>
              <a:off x="5282847" y="3344013"/>
              <a:ext cx="931800" cy="8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Portability Issues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31"/>
          <p:cNvGrpSpPr/>
          <p:nvPr/>
        </p:nvGrpSpPr>
        <p:grpSpPr>
          <a:xfrm>
            <a:off x="963325" y="1882438"/>
            <a:ext cx="2693571" cy="2693571"/>
            <a:chOff x="2902488" y="902232"/>
            <a:chExt cx="3339000" cy="3339000"/>
          </a:xfrm>
        </p:grpSpPr>
        <p:sp>
          <p:nvSpPr>
            <p:cNvPr id="295" name="Google Shape;295;p31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21577108" name="adj1"/>
                <a:gd fmla="val 16214886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1768008" y="2659061"/>
            <a:ext cx="1084225" cy="1140351"/>
            <a:chOff x="3899988" y="1864948"/>
            <a:chExt cx="1344025" cy="1413600"/>
          </a:xfrm>
        </p:grpSpPr>
        <p:sp>
          <p:nvSpPr>
            <p:cNvPr id="298" name="Google Shape;298;p31"/>
            <p:cNvSpPr/>
            <p:nvPr/>
          </p:nvSpPr>
          <p:spPr>
            <a:xfrm>
              <a:off x="3900013" y="1864948"/>
              <a:ext cx="1344000" cy="14136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" name="Google Shape;300;p31"/>
          <p:cNvGrpSpPr/>
          <p:nvPr/>
        </p:nvGrpSpPr>
        <p:grpSpPr>
          <a:xfrm>
            <a:off x="1691110" y="1278107"/>
            <a:ext cx="1247377" cy="1223440"/>
            <a:chOff x="2859873" y="853971"/>
            <a:chExt cx="1068600" cy="1068600"/>
          </a:xfrm>
        </p:grpSpPr>
        <p:sp>
          <p:nvSpPr>
            <p:cNvPr id="301" name="Google Shape;301;p3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Easy to Learn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" name="Google Shape;303;p31"/>
          <p:cNvGrpSpPr/>
          <p:nvPr/>
        </p:nvGrpSpPr>
        <p:grpSpPr>
          <a:xfrm>
            <a:off x="1679543" y="3891297"/>
            <a:ext cx="1247377" cy="1223440"/>
            <a:chOff x="5214448" y="3234278"/>
            <a:chExt cx="1068600" cy="1068600"/>
          </a:xfrm>
        </p:grpSpPr>
        <p:sp>
          <p:nvSpPr>
            <p:cNvPr id="304" name="Google Shape;304;p3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More flexibility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6" name="Google Shape;306;p31"/>
          <p:cNvGrpSpPr/>
          <p:nvPr/>
        </p:nvGrpSpPr>
        <p:grpSpPr>
          <a:xfrm>
            <a:off x="380422" y="2620842"/>
            <a:ext cx="1247377" cy="1223440"/>
            <a:chOff x="5214448" y="3234278"/>
            <a:chExt cx="1068600" cy="1068600"/>
          </a:xfrm>
        </p:grpSpPr>
        <p:sp>
          <p:nvSpPr>
            <p:cNvPr id="307" name="Google Shape;307;p3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Easy to write and test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9" name="Google Shape;309;p31"/>
          <p:cNvGrpSpPr/>
          <p:nvPr/>
        </p:nvGrpSpPr>
        <p:grpSpPr>
          <a:xfrm>
            <a:off x="2993673" y="2620842"/>
            <a:ext cx="1247377" cy="1223440"/>
            <a:chOff x="5214448" y="3234278"/>
            <a:chExt cx="1068600" cy="1068600"/>
          </a:xfrm>
        </p:grpSpPr>
        <p:sp>
          <p:nvSpPr>
            <p:cNvPr id="310" name="Google Shape;310;p31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 txBox="1"/>
            <p:nvPr/>
          </p:nvSpPr>
          <p:spPr>
            <a:xfrm>
              <a:off x="5215981" y="3388164"/>
              <a:ext cx="10653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Pre-written codes for faster development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Scripting Languages</a:t>
            </a:r>
            <a:endParaRPr sz="3000"/>
          </a:p>
        </p:txBody>
      </p:sp>
      <p:grpSp>
        <p:nvGrpSpPr>
          <p:cNvPr id="317" name="Google Shape;317;p32"/>
          <p:cNvGrpSpPr/>
          <p:nvPr/>
        </p:nvGrpSpPr>
        <p:grpSpPr>
          <a:xfrm>
            <a:off x="749367" y="3786311"/>
            <a:ext cx="7688767" cy="606820"/>
            <a:chOff x="1593000" y="2322568"/>
            <a:chExt cx="5957975" cy="643500"/>
          </a:xfrm>
        </p:grpSpPr>
        <p:sp>
          <p:nvSpPr>
            <p:cNvPr id="318" name="Google Shape;318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Automation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Scripting languages can automate repetitive processes like renaming files or completing online forms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32"/>
          <p:cNvGrpSpPr/>
          <p:nvPr/>
        </p:nvGrpSpPr>
        <p:grpSpPr>
          <a:xfrm>
            <a:off x="749367" y="3168753"/>
            <a:ext cx="7688767" cy="606820"/>
            <a:chOff x="1593000" y="2322568"/>
            <a:chExt cx="5957975" cy="643500"/>
          </a:xfrm>
        </p:grpSpPr>
        <p:sp>
          <p:nvSpPr>
            <p:cNvPr id="326" name="Google Shape;326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Scientific Computing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Scientific computing and data analysis frequently use scripting languages like Python and MATLAB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3" name="Google Shape;333;p32"/>
          <p:cNvGrpSpPr/>
          <p:nvPr/>
        </p:nvGrpSpPr>
        <p:grpSpPr>
          <a:xfrm>
            <a:off x="749367" y="2551170"/>
            <a:ext cx="7688767" cy="606820"/>
            <a:chOff x="1593000" y="2322568"/>
            <a:chExt cx="5957975" cy="643500"/>
          </a:xfrm>
        </p:grpSpPr>
        <p:sp>
          <p:nvSpPr>
            <p:cNvPr id="334" name="Google Shape;334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Game Development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387853" y="2323739"/>
              <a:ext cx="31476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Video game AI and mechanics are frequently created using scripting languages like Lua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1" name="Google Shape;341;p32"/>
          <p:cNvGrpSpPr/>
          <p:nvPr/>
        </p:nvGrpSpPr>
        <p:grpSpPr>
          <a:xfrm>
            <a:off x="749367" y="1933620"/>
            <a:ext cx="7688868" cy="606820"/>
            <a:chOff x="1593000" y="2322568"/>
            <a:chExt cx="5958053" cy="643500"/>
          </a:xfrm>
        </p:grpSpPr>
        <p:sp>
          <p:nvSpPr>
            <p:cNvPr id="342" name="Google Shape;342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2342613" y="2399949"/>
              <a:ext cx="21075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System Administration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4387853" y="2323739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Administrative tasks such as networking,, files management, backups, system security, performance testing can be done and automated using scripting languages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" name="Google Shape;349;p32"/>
          <p:cNvGrpSpPr/>
          <p:nvPr/>
        </p:nvGrpSpPr>
        <p:grpSpPr>
          <a:xfrm>
            <a:off x="749367" y="1316055"/>
            <a:ext cx="7688868" cy="606821"/>
            <a:chOff x="1593000" y="2322568"/>
            <a:chExt cx="5958053" cy="643500"/>
          </a:xfrm>
        </p:grpSpPr>
        <p:sp>
          <p:nvSpPr>
            <p:cNvPr id="350" name="Google Shape;350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Web </a:t>
              </a: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Development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4387853" y="2323756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Interactive and dynamic websites are designed using scripting languages. 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7" name="Google Shape;357;p32"/>
          <p:cNvGrpSpPr/>
          <p:nvPr/>
        </p:nvGrpSpPr>
        <p:grpSpPr>
          <a:xfrm>
            <a:off x="749367" y="4407711"/>
            <a:ext cx="7688868" cy="606820"/>
            <a:chOff x="1593000" y="2322568"/>
            <a:chExt cx="5958053" cy="643500"/>
          </a:xfrm>
        </p:grpSpPr>
        <p:sp>
          <p:nvSpPr>
            <p:cNvPr id="358" name="Google Shape;358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Prototyping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4387853" y="2323750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Before putting new concepts into practice in a more feature-rich and high performance language, fast prototyping and testing are frequently conducted using scripting languages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1" name="Google Shape;151;p18"/>
          <p:cNvSpPr txBox="1"/>
          <p:nvPr>
            <p:ph idx="4294967295" type="subTitle"/>
          </p:nvPr>
        </p:nvSpPr>
        <p:spPr>
          <a:xfrm>
            <a:off x="2457600" y="1833550"/>
            <a:ext cx="64863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veat"/>
              <a:buChar char="★"/>
            </a:pPr>
            <a:r>
              <a:rPr b="1" lang="en" sz="27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Introduction to Scripting Languages</a:t>
            </a:r>
            <a:endParaRPr b="1" sz="27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veat"/>
              <a:buChar char="★"/>
            </a:pPr>
            <a:r>
              <a:rPr b="1" lang="en" sz="27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Overview of Scripting Languages</a:t>
            </a:r>
            <a:endParaRPr b="1" sz="27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veat"/>
              <a:buChar char="★"/>
            </a:pPr>
            <a:r>
              <a:rPr b="1" lang="en" sz="27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 Case Study on Scripting Languages (Python)</a:t>
            </a:r>
            <a:endParaRPr b="1" sz="27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veat"/>
              <a:buChar char="★"/>
            </a:pPr>
            <a:r>
              <a:rPr b="1" lang="en" sz="27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Conclusion</a:t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729450" y="1322450"/>
            <a:ext cx="7688400" cy="25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600"/>
              <a:buChar char="-"/>
            </a:pPr>
            <a:r>
              <a:rPr i="1" lang="en" sz="2600">
                <a:solidFill>
                  <a:srgbClr val="CFE2F3"/>
                </a:solidFill>
              </a:rPr>
              <a:t>What is a Script?</a:t>
            </a:r>
            <a:endParaRPr i="1" sz="2600">
              <a:solidFill>
                <a:srgbClr val="CFE2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600"/>
              <a:buChar char="-"/>
            </a:pPr>
            <a:r>
              <a:rPr i="1" lang="en" sz="2600">
                <a:solidFill>
                  <a:srgbClr val="CFE2F3"/>
                </a:solidFill>
              </a:rPr>
              <a:t>What are Scripting Languages?</a:t>
            </a:r>
            <a:endParaRPr i="1" sz="2600">
              <a:solidFill>
                <a:srgbClr val="CFE2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600"/>
              <a:buChar char="-"/>
            </a:pPr>
            <a:r>
              <a:rPr i="1" lang="en" sz="2600">
                <a:solidFill>
                  <a:srgbClr val="CFE2F3"/>
                </a:solidFill>
              </a:rPr>
              <a:t>History of Scripting Languages</a:t>
            </a:r>
            <a:endParaRPr i="1" sz="2600"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730000" y="1318650"/>
            <a:ext cx="3614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Scripting Languages?</a:t>
            </a:r>
            <a:endParaRPr sz="3000"/>
          </a:p>
        </p:txBody>
      </p:sp>
      <p:sp>
        <p:nvSpPr>
          <p:cNvPr id="162" name="Google Shape;162;p20"/>
          <p:cNvSpPr txBox="1"/>
          <p:nvPr>
            <p:ph idx="2" type="body"/>
          </p:nvPr>
        </p:nvSpPr>
        <p:spPr>
          <a:xfrm>
            <a:off x="5073550" y="1059000"/>
            <a:ext cx="3684900" cy="3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Scripting languages are a type of programming language used to write scripts or small programs that automate specific tasks or processes.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 script is a program or sequence of instructions written in a scripting language that can be executed within a specific runtime environment.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717475" y="31229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Script?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Scripting Languages</a:t>
            </a:r>
            <a:endParaRPr/>
          </a:p>
        </p:txBody>
      </p:sp>
      <p:grpSp>
        <p:nvGrpSpPr>
          <p:cNvPr id="169" name="Google Shape;169;p21"/>
          <p:cNvGrpSpPr/>
          <p:nvPr/>
        </p:nvGrpSpPr>
        <p:grpSpPr>
          <a:xfrm>
            <a:off x="564633" y="1355400"/>
            <a:ext cx="1939790" cy="2232600"/>
            <a:chOff x="3154233" y="1355400"/>
            <a:chExt cx="1939790" cy="2232600"/>
          </a:xfrm>
        </p:grpSpPr>
        <p:sp>
          <p:nvSpPr>
            <p:cNvPr id="170" name="Google Shape;170;p21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1960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21"/>
            <p:cNvSpPr txBox="1"/>
            <p:nvPr/>
          </p:nvSpPr>
          <p:spPr>
            <a:xfrm>
              <a:off x="3190224" y="1355400"/>
              <a:ext cx="19038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Job Control Language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IBM 1130's conversational monitor system (CMS) and the Burroughs B5000's Master Control Program (MCP) were early scripting  languages used for job control and system administration tasks.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3" name="Google Shape;173;p21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74" name="Google Shape;174;p21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5" name="Google Shape;175;p21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76" name="Google Shape;176;p21"/>
          <p:cNvGrpSpPr/>
          <p:nvPr/>
        </p:nvGrpSpPr>
        <p:grpSpPr>
          <a:xfrm>
            <a:off x="1828196" y="2702596"/>
            <a:ext cx="1928204" cy="2211303"/>
            <a:chOff x="1828196" y="2702596"/>
            <a:chExt cx="1928204" cy="2211303"/>
          </a:xfrm>
        </p:grpSpPr>
        <p:sp>
          <p:nvSpPr>
            <p:cNvPr id="177" name="Google Shape;177;p21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1970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21"/>
            <p:cNvSpPr txBox="1"/>
            <p:nvPr/>
          </p:nvSpPr>
          <p:spPr>
            <a:xfrm>
              <a:off x="2073400" y="3502999"/>
              <a:ext cx="1683000" cy="14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Unix &amp; Shell Scripts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Unix and shell scripting languages like Bourne shell (sh), C shell (csh), and Korn shell (ksh) were used to automate system administration tasks and to write small programs.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0" name="Google Shape;180;p21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181" name="Google Shape;181;p21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2" name="Google Shape;182;p21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3" name="Google Shape;183;p21"/>
          <p:cNvGrpSpPr/>
          <p:nvPr/>
        </p:nvGrpSpPr>
        <p:grpSpPr>
          <a:xfrm>
            <a:off x="3154233" y="1425313"/>
            <a:ext cx="1903727" cy="2162687"/>
            <a:chOff x="3154233" y="1425313"/>
            <a:chExt cx="1903727" cy="2162687"/>
          </a:xfrm>
        </p:grpSpPr>
        <p:sp>
          <p:nvSpPr>
            <p:cNvPr id="184" name="Google Shape;184;p21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1975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1"/>
            <p:cNvSpPr txBox="1"/>
            <p:nvPr/>
          </p:nvSpPr>
          <p:spPr>
            <a:xfrm>
              <a:off x="3374960" y="1425313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Awk Language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The Awk language,  developed by Alfred Aho, Peter Weinberger, and Brian Kernighan was designed for text processing and data extraction, and it became popular in the Unix community.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7" name="Google Shape;187;p21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88" name="Google Shape;188;p21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9" name="Google Shape;189;p21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90" name="Google Shape;190;p21"/>
          <p:cNvGrpSpPr/>
          <p:nvPr/>
        </p:nvGrpSpPr>
        <p:grpSpPr>
          <a:xfrm>
            <a:off x="4412699" y="2702596"/>
            <a:ext cx="1935010" cy="1744206"/>
            <a:chOff x="4413187" y="2702596"/>
            <a:chExt cx="1935010" cy="1744206"/>
          </a:xfrm>
        </p:grpSpPr>
        <p:sp>
          <p:nvSpPr>
            <p:cNvPr id="191" name="Google Shape;191;p21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" name="Google Shape;192;p21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193" name="Google Shape;193;p21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4" name="Google Shape;194;p21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" name="Google Shape;195;p21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1980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TCL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Tcl (Tool Command Language), which was developed in 1988 by John Ousterhout was used for creating simple graphical user interfaces and for embedding scripting into other applications.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21"/>
          <p:cNvGrpSpPr/>
          <p:nvPr/>
        </p:nvGrpSpPr>
        <p:grpSpPr>
          <a:xfrm>
            <a:off x="5707757" y="1295500"/>
            <a:ext cx="2217118" cy="2292500"/>
            <a:chOff x="5707757" y="1295500"/>
            <a:chExt cx="2217118" cy="2292500"/>
          </a:xfrm>
        </p:grpSpPr>
        <p:sp>
          <p:nvSpPr>
            <p:cNvPr id="198" name="Google Shape;198;p21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" name="Google Shape;199;p21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200" name="Google Shape;200;p21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1" name="Google Shape;201;p21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p21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1990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5869575" y="1295500"/>
              <a:ext cx="20553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Perl, Python &amp; PHP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Perl was developed for text processing &amp; system administration tasks. Python was designed to be easy to read and write, making it popular for both system administration tasks &amp; app development. PHP was designed specifically for web development, with a focus on server-side scripting.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7003996" y="2702596"/>
            <a:ext cx="2142441" cy="1744204"/>
            <a:chOff x="7003996" y="2702596"/>
            <a:chExt cx="2142441" cy="1744204"/>
          </a:xfrm>
        </p:grpSpPr>
        <p:sp>
          <p:nvSpPr>
            <p:cNvPr id="205" name="Google Shape;205;p21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21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207" name="Google Shape;207;p21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8" name="Google Shape;208;p21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" name="Google Shape;209;p21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1"/>
            <p:cNvSpPr txBox="1"/>
            <p:nvPr/>
          </p:nvSpPr>
          <p:spPr>
            <a:xfrm>
              <a:off x="7121000" y="3503000"/>
              <a:ext cx="18189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JavaScript &amp; Ruby</a:t>
              </a:r>
              <a:endParaRPr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Javascript, originally developed in 1995, became widely used in web development, particularly for client-side scripting. Ruby, also developed in the 1990s, became popular in the 2000s for web development and as the foundation for the Ruby on Rails web framework.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729450" y="1322450"/>
            <a:ext cx="80394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SCRIPTING LANGUAGES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600"/>
              <a:buChar char="-"/>
            </a:pPr>
            <a:r>
              <a:rPr i="1" lang="en" sz="2600">
                <a:solidFill>
                  <a:srgbClr val="CFE2F3"/>
                </a:solidFill>
              </a:rPr>
              <a:t>Key Features of Scripting Languages</a:t>
            </a:r>
            <a:endParaRPr i="1" sz="2600">
              <a:solidFill>
                <a:srgbClr val="CFE2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600"/>
              <a:buChar char="-"/>
            </a:pPr>
            <a:r>
              <a:rPr i="1" lang="en" sz="2600">
                <a:solidFill>
                  <a:srgbClr val="CFE2F3"/>
                </a:solidFill>
              </a:rPr>
              <a:t>Types of Scripting Languages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of Scripting Languages</a:t>
            </a:r>
            <a:endParaRPr/>
          </a:p>
        </p:txBody>
      </p:sp>
      <p:sp>
        <p:nvSpPr>
          <p:cNvPr id="221" name="Google Shape;221;p23"/>
          <p:cNvSpPr txBox="1"/>
          <p:nvPr>
            <p:ph idx="2" type="body"/>
          </p:nvPr>
        </p:nvSpPr>
        <p:spPr>
          <a:xfrm>
            <a:off x="4673475" y="313875"/>
            <a:ext cx="4136400" cy="46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Dynamic Typing</a:t>
            </a:r>
            <a:endParaRPr sz="20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Variables’ type are determined at runtime</a:t>
            </a:r>
            <a:endParaRPr sz="13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Large Standard Library</a:t>
            </a:r>
            <a:endParaRPr sz="20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Set of pre-written tools/functions that can be used to speed up development</a:t>
            </a:r>
            <a:endParaRPr sz="13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Built-in Data Structure</a:t>
            </a:r>
            <a:endParaRPr sz="20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Such as Arrays, Maps, Set</a:t>
            </a:r>
            <a:endParaRPr sz="13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Interactive Interpreter</a:t>
            </a:r>
            <a:endParaRPr sz="20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Allows programmer to execute instruction line by line and see results in real-time.</a:t>
            </a:r>
            <a:endParaRPr sz="13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Cross Platform Compatibility</a:t>
            </a:r>
            <a:endParaRPr sz="2000"/>
          </a:p>
          <a:p>
            <a:pPr indent="-311150" lvl="1" marL="914400" rtl="0" algn="l">
              <a:spcBef>
                <a:spcPts val="1000"/>
              </a:spcBef>
              <a:spcAft>
                <a:spcPts val="1000"/>
              </a:spcAft>
              <a:buSzPts val="1300"/>
              <a:buChar char="◆"/>
            </a:pPr>
            <a:r>
              <a:rPr lang="en" sz="1300"/>
              <a:t>Write once, run anywhere</a:t>
            </a:r>
            <a:endParaRPr sz="1300"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75" y="2772850"/>
            <a:ext cx="3017225" cy="23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Scripting Languages</a:t>
            </a:r>
            <a:endParaRPr/>
          </a:p>
        </p:txBody>
      </p:sp>
      <p:cxnSp>
        <p:nvCxnSpPr>
          <p:cNvPr id="228" name="Google Shape;228;p24"/>
          <p:cNvCxnSpPr>
            <a:stCxn id="229" idx="2"/>
            <a:endCxn id="230" idx="1"/>
          </p:cNvCxnSpPr>
          <p:nvPr/>
        </p:nvCxnSpPr>
        <p:spPr>
          <a:xfrm>
            <a:off x="1785450" y="3105150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24"/>
          <p:cNvCxnSpPr>
            <a:stCxn id="229" idx="2"/>
            <a:endCxn id="232" idx="1"/>
          </p:cNvCxnSpPr>
          <p:nvPr/>
        </p:nvCxnSpPr>
        <p:spPr>
          <a:xfrm flipH="1" rot="10800000">
            <a:off x="1785450" y="2209350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24"/>
          <p:cNvSpPr/>
          <p:nvPr/>
        </p:nvSpPr>
        <p:spPr>
          <a:xfrm rot="-5400000">
            <a:off x="-97800" y="284250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155B54"/>
          </a:solidFill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Scripting Languages</a:t>
            </a:r>
            <a:endParaRPr sz="2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2395050" y="19465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Client Side Languages</a:t>
            </a:r>
            <a:endParaRPr sz="1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2395050" y="37661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Server Side Languages</a:t>
            </a:r>
            <a:endParaRPr sz="1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4948950" y="1258000"/>
            <a:ext cx="2880600" cy="12900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writing Scripts that runs on the  client (i.e Browser) e.g. JavaScript, AJAX, HTML, VBScript, 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4948950" y="3711225"/>
            <a:ext cx="2880300" cy="12894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writing programs that runs on a web server. Used for data processing and manipulation. </a:t>
            </a:r>
            <a:r>
              <a:rPr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Example: PHP, Python, Perl, Ruby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5" name="Google Shape;235;p24"/>
          <p:cNvCxnSpPr>
            <a:stCxn id="232" idx="3"/>
            <a:endCxn id="233" idx="1"/>
          </p:cNvCxnSpPr>
          <p:nvPr/>
        </p:nvCxnSpPr>
        <p:spPr>
          <a:xfrm flipH="1" rot="10800000">
            <a:off x="4415550" y="1902924"/>
            <a:ext cx="533400" cy="30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24"/>
          <p:cNvCxnSpPr>
            <a:stCxn id="234" idx="1"/>
            <a:endCxn id="230" idx="3"/>
          </p:cNvCxnSpPr>
          <p:nvPr/>
        </p:nvCxnSpPr>
        <p:spPr>
          <a:xfrm rot="10800000">
            <a:off x="4415550" y="4028925"/>
            <a:ext cx="533400" cy="32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729450" y="1322450"/>
            <a:ext cx="7688400" cy="32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- A Case Study on Scripting Languages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600"/>
              <a:buChar char="-"/>
            </a:pPr>
            <a:r>
              <a:rPr i="1" lang="en" sz="2600">
                <a:solidFill>
                  <a:srgbClr val="CFE2F3"/>
                </a:solidFill>
              </a:rPr>
              <a:t>Brief Overview</a:t>
            </a:r>
            <a:endParaRPr i="1" sz="2600">
              <a:solidFill>
                <a:srgbClr val="CFE2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600"/>
              <a:buChar char="-"/>
            </a:pPr>
            <a:r>
              <a:rPr i="1" lang="en" sz="2600">
                <a:solidFill>
                  <a:srgbClr val="CFE2F3"/>
                </a:solidFill>
              </a:rPr>
              <a:t>Unique </a:t>
            </a:r>
            <a:r>
              <a:rPr i="1" lang="en" sz="2600">
                <a:solidFill>
                  <a:srgbClr val="CFE2F3"/>
                </a:solidFill>
              </a:rPr>
              <a:t>Features</a:t>
            </a:r>
            <a:endParaRPr i="1" sz="2600">
              <a:solidFill>
                <a:srgbClr val="CFE2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600"/>
              <a:buChar char="-"/>
            </a:pPr>
            <a:r>
              <a:rPr i="1" lang="en" sz="2600">
                <a:solidFill>
                  <a:srgbClr val="CFE2F3"/>
                </a:solidFill>
              </a:rPr>
              <a:t>How Python codes are executed</a:t>
            </a:r>
            <a:endParaRPr i="1" sz="2600">
              <a:solidFill>
                <a:srgbClr val="CFE2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600"/>
              <a:buChar char="-"/>
            </a:pPr>
            <a:r>
              <a:rPr i="1" lang="en" sz="2600">
                <a:solidFill>
                  <a:srgbClr val="CFE2F3"/>
                </a:solidFill>
              </a:rPr>
              <a:t>Python Lexical and Syntax Analysis</a:t>
            </a:r>
            <a:endParaRPr i="1" sz="2600">
              <a:solidFill>
                <a:srgbClr val="CFE2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575" y="107750"/>
            <a:ext cx="4050425" cy="12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